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36"/>
  </p:notesMasterIdLst>
  <p:handoutMasterIdLst>
    <p:handoutMasterId r:id="rId37"/>
  </p:handoutMasterIdLst>
  <p:sldIdLst>
    <p:sldId id="305" r:id="rId2"/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2E6287F-30BA-479E-81E0-1489C59997A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BEF889AB-8301-4166-92C0-72BDCC30678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C02FB839-03EE-447A-970F-45124218E44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16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C985BEA-8877-4106-8E1D-DCBF0A28934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2A7178B-F90F-44AB-92EA-B355CDB83AE7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18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C0CE558-102D-4DCA-B706-2369F5BB8AF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2FDBEDA-3326-424B-B98A-90BB1B544F9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20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6C82FA3-C711-47DD-8526-1E735D68061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F52E029-3490-4262-8A02-9F4CAFED67E9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3D7107B5-8C3A-45D2-9910-BE01E09084B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F88FD808-946C-4A82-95AD-2FB65C5D3418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24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7DCBF7E8-9A2A-494C-BF91-3504BA7E29F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52557AD-E8B5-45B4-9EBF-92AC0E3C073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A38473FD-D4C3-43CB-A8BE-3698254216B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529CC91B-7C9C-4368-A976-3178FEA4626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84BAE4C-4A1A-4477-88CA-114AE716D93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BF6A692-2D55-49BD-9563-8F9198370D9B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497377A-A3F4-4B45-9BB4-575D4418082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80EBD07-F001-45BF-ADA6-22112CABCF80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74687D55-ED45-4519-B043-914CEEAA66B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BE47AEDD-DC42-42A7-AD72-9271C8E8CBE5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BA6AACC0-45BA-4054-8BD8-5E9A96A0788F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F43C4940-69D2-4390-A1CD-66DE749078D4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1AB12D8E-4A85-46D3-B951-9370A3A0366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5295A74-519A-424C-9B23-F434B9678F3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3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dirty="0" smtClean="0">
                <a:solidFill>
                  <a:srgbClr val="FFFFCC"/>
                </a:solidFill>
                <a:latin typeface="Microsoft Sans Serif" pitchFamily="34" charset="0"/>
              </a:rPr>
              <a:t>Secondary Storage Disk Scheduling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Secondary Storage Disk Scheduling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FFCC"/>
                </a:solidFill>
                <a:latin typeface="Microsoft Sans Serif" pitchFamily="34" charset="0"/>
              </a:rPr>
              <a:t>Operating Systems</a:t>
            </a:r>
          </a:p>
          <a:p>
            <a:pPr eaLnBrk="1" hangingPunct="1"/>
            <a:r>
              <a:rPr lang="en-GB" sz="3600" dirty="0"/>
              <a:t>CX004-3-3-OPS</a:t>
            </a:r>
            <a:endParaRPr lang="en-US" sz="3600" dirty="0"/>
          </a:p>
        </p:txBody>
      </p:sp>
      <p:sp>
        <p:nvSpPr>
          <p:cNvPr id="3076" name="Text Box 34"/>
          <p:cNvSpPr txBox="1">
            <a:spLocks noChangeArrowheads="1"/>
          </p:cNvSpPr>
          <p:nvPr/>
        </p:nvSpPr>
        <p:spPr bwMode="auto">
          <a:xfrm>
            <a:off x="2616191" y="6092825"/>
            <a:ext cx="423705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900" dirty="0"/>
              <a:t>Prepared by: PDK First Prepared on: 13-12-04 Last Modified on: </a:t>
            </a:r>
            <a:r>
              <a:rPr lang="en-US" sz="900" dirty="0" smtClean="0"/>
              <a:t>22--Sep-2014</a:t>
            </a:r>
            <a:endParaRPr lang="en-US" sz="900" dirty="0"/>
          </a:p>
          <a:p>
            <a:pPr algn="ctr" eaLnBrk="1" hangingPunct="1"/>
            <a:r>
              <a:rPr lang="en-US" sz="900" dirty="0"/>
              <a:t>Quality checked by: </a:t>
            </a:r>
          </a:p>
          <a:p>
            <a:pPr algn="ctr" eaLnBrk="1" hangingPunct="1"/>
            <a:r>
              <a:rPr lang="en-US" sz="900" dirty="0"/>
              <a:t>Copyright  </a:t>
            </a:r>
            <a:r>
              <a:rPr lang="en-US" sz="900" dirty="0" smtClean="0"/>
              <a:t>2014 </a:t>
            </a:r>
            <a:r>
              <a:rPr lang="en-US" sz="900" dirty="0"/>
              <a:t>Asia Pacific University of Technology &amp; innovation </a:t>
            </a:r>
          </a:p>
        </p:txBody>
      </p:sp>
    </p:spTree>
    <p:extLst>
      <p:ext uri="{BB962C8B-B14F-4D97-AF65-F5344CB8AC3E}">
        <p14:creationId xmlns:p14="http://schemas.microsoft.com/office/powerpoint/2010/main" val="16111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BABB7973-84F7-4277-A4D9-6C784235EA2F}" type="slidenum">
              <a:rPr lang="en-US"/>
              <a:pPr>
                <a:defRPr/>
              </a:pPr>
              <a:t>10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99FF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292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3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4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6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7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8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99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0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1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2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3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04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2305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2306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12307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53</a:t>
            </a:r>
          </a:p>
        </p:txBody>
      </p:sp>
      <p:sp>
        <p:nvSpPr>
          <p:cNvPr id="12308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2309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2310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2311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2312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2313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2314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2315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6" name="Oval 27"/>
          <p:cNvSpPr>
            <a:spLocks noChangeArrowheads="1"/>
          </p:cNvSpPr>
          <p:nvPr/>
        </p:nvSpPr>
        <p:spPr bwMode="auto">
          <a:xfrm>
            <a:off x="2362200" y="5257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7" name="Oval 28"/>
          <p:cNvSpPr>
            <a:spLocks noChangeArrowheads="1"/>
          </p:cNvSpPr>
          <p:nvPr/>
        </p:nvSpPr>
        <p:spPr bwMode="auto">
          <a:xfrm>
            <a:off x="1752600" y="5029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8" name="Oval 29"/>
          <p:cNvSpPr>
            <a:spLocks noChangeArrowheads="1"/>
          </p:cNvSpPr>
          <p:nvPr/>
        </p:nvSpPr>
        <p:spPr bwMode="auto">
          <a:xfrm>
            <a:off x="4572000" y="2819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19" name="Oval 30"/>
          <p:cNvSpPr>
            <a:spLocks noChangeArrowheads="1"/>
          </p:cNvSpPr>
          <p:nvPr/>
        </p:nvSpPr>
        <p:spPr bwMode="auto">
          <a:xfrm>
            <a:off x="3429000" y="2438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20" name="Oval 31"/>
          <p:cNvSpPr>
            <a:spLocks noChangeArrowheads="1"/>
          </p:cNvSpPr>
          <p:nvPr/>
        </p:nvSpPr>
        <p:spPr bwMode="auto">
          <a:xfrm>
            <a:off x="7239000" y="3657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21" name="Oval 32"/>
          <p:cNvSpPr>
            <a:spLocks noChangeArrowheads="1"/>
          </p:cNvSpPr>
          <p:nvPr/>
        </p:nvSpPr>
        <p:spPr bwMode="auto">
          <a:xfrm>
            <a:off x="5562600" y="3276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22" name="Text Box 33"/>
          <p:cNvSpPr txBox="1">
            <a:spLocks noChangeArrowheads="1"/>
          </p:cNvSpPr>
          <p:nvPr/>
        </p:nvSpPr>
        <p:spPr bwMode="auto">
          <a:xfrm>
            <a:off x="1404938" y="371475"/>
            <a:ext cx="28114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3366"/>
                </a:solidFill>
              </a:rPr>
              <a:t>C-LOOK</a:t>
            </a:r>
          </a:p>
        </p:txBody>
      </p:sp>
      <p:sp>
        <p:nvSpPr>
          <p:cNvPr id="12323" name="Line 34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24" name="Text Box 35"/>
          <p:cNvSpPr txBox="1">
            <a:spLocks noChangeArrowheads="1"/>
          </p:cNvSpPr>
          <p:nvPr/>
        </p:nvSpPr>
        <p:spPr bwMode="auto">
          <a:xfrm>
            <a:off x="-76200" y="6000750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queue = 98,183,37,122,14,124,65,67</a:t>
            </a:r>
          </a:p>
        </p:txBody>
      </p:sp>
      <p:sp>
        <p:nvSpPr>
          <p:cNvPr id="12325" name="Text Box 36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2326" name="Text Box 37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head starts at 53</a:t>
            </a:r>
          </a:p>
        </p:txBody>
      </p:sp>
      <p:sp>
        <p:nvSpPr>
          <p:cNvPr id="12327" name="Oval 38"/>
          <p:cNvSpPr>
            <a:spLocks noChangeArrowheads="1"/>
          </p:cNvSpPr>
          <p:nvPr/>
        </p:nvSpPr>
        <p:spPr bwMode="auto">
          <a:xfrm>
            <a:off x="3276600" y="2286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328" name="Oval 39"/>
          <p:cNvSpPr>
            <a:spLocks noChangeArrowheads="1"/>
          </p:cNvSpPr>
          <p:nvPr/>
        </p:nvSpPr>
        <p:spPr bwMode="auto">
          <a:xfrm>
            <a:off x="5410200" y="3124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55368" name="AutoShape 40"/>
          <p:cNvCxnSpPr>
            <a:cxnSpLocks noChangeShapeType="1"/>
            <a:stCxn id="12315" idx="2"/>
            <a:endCxn id="12327" idx="6"/>
          </p:cNvCxnSpPr>
          <p:nvPr/>
        </p:nvCxnSpPr>
        <p:spPr bwMode="auto">
          <a:xfrm>
            <a:off x="3028950" y="2133600"/>
            <a:ext cx="3238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69" name="AutoShape 41"/>
          <p:cNvCxnSpPr>
            <a:cxnSpLocks noChangeShapeType="1"/>
            <a:stCxn id="12327" idx="6"/>
            <a:endCxn id="12319" idx="6"/>
          </p:cNvCxnSpPr>
          <p:nvPr/>
        </p:nvCxnSpPr>
        <p:spPr bwMode="auto">
          <a:xfrm>
            <a:off x="3352800" y="2362200"/>
            <a:ext cx="1524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0" name="AutoShape 42"/>
          <p:cNvCxnSpPr>
            <a:cxnSpLocks noChangeShapeType="1"/>
            <a:stCxn id="12319" idx="6"/>
            <a:endCxn id="12318" idx="2"/>
          </p:cNvCxnSpPr>
          <p:nvPr/>
        </p:nvCxnSpPr>
        <p:spPr bwMode="auto">
          <a:xfrm>
            <a:off x="3505200" y="2514600"/>
            <a:ext cx="10668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1" name="AutoShape 43"/>
          <p:cNvCxnSpPr>
            <a:cxnSpLocks noChangeShapeType="1"/>
            <a:stCxn id="12318" idx="2"/>
            <a:endCxn id="12328" idx="2"/>
          </p:cNvCxnSpPr>
          <p:nvPr/>
        </p:nvCxnSpPr>
        <p:spPr bwMode="auto">
          <a:xfrm>
            <a:off x="4572000" y="2895600"/>
            <a:ext cx="83820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2" name="AutoShape 44"/>
          <p:cNvCxnSpPr>
            <a:cxnSpLocks noChangeShapeType="1"/>
            <a:stCxn id="12328" idx="2"/>
            <a:endCxn id="12321" idx="6"/>
          </p:cNvCxnSpPr>
          <p:nvPr/>
        </p:nvCxnSpPr>
        <p:spPr bwMode="auto">
          <a:xfrm>
            <a:off x="5410200" y="3200400"/>
            <a:ext cx="2286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3" name="AutoShape 45"/>
          <p:cNvCxnSpPr>
            <a:cxnSpLocks noChangeShapeType="1"/>
            <a:stCxn id="12321" idx="2"/>
            <a:endCxn id="12320" idx="6"/>
          </p:cNvCxnSpPr>
          <p:nvPr/>
        </p:nvCxnSpPr>
        <p:spPr bwMode="auto">
          <a:xfrm>
            <a:off x="5562600" y="3352800"/>
            <a:ext cx="17526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4" name="AutoShape 46"/>
          <p:cNvCxnSpPr>
            <a:cxnSpLocks noChangeShapeType="1"/>
            <a:stCxn id="12320" idx="6"/>
          </p:cNvCxnSpPr>
          <p:nvPr/>
        </p:nvCxnSpPr>
        <p:spPr bwMode="auto">
          <a:xfrm flipH="1">
            <a:off x="1695450" y="3733800"/>
            <a:ext cx="5619750" cy="1371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5375" name="AutoShape 47"/>
          <p:cNvCxnSpPr>
            <a:cxnSpLocks noChangeShapeType="1"/>
            <a:stCxn id="12317" idx="7"/>
            <a:endCxn id="12316" idx="2"/>
          </p:cNvCxnSpPr>
          <p:nvPr/>
        </p:nvCxnSpPr>
        <p:spPr bwMode="auto">
          <a:xfrm>
            <a:off x="1817688" y="5051425"/>
            <a:ext cx="544512" cy="2825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710190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5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5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17A5EF3-0708-4C27-AD55-21347331ED12}" type="slidenum">
              <a:rPr lang="en-US"/>
              <a:pPr>
                <a:defRPr/>
              </a:pPr>
              <a:t>11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3315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6926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Quick Review Question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3316" name="Text Box 11"/>
          <p:cNvSpPr txBox="1">
            <a:spLocks noChangeArrowheads="1"/>
          </p:cNvSpPr>
          <p:nvPr/>
        </p:nvSpPr>
        <p:spPr bwMode="auto">
          <a:xfrm>
            <a:off x="476250" y="1652588"/>
            <a:ext cx="80295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    </a:t>
            </a:r>
          </a:p>
        </p:txBody>
      </p:sp>
      <p:sp>
        <p:nvSpPr>
          <p:cNvPr id="13317" name="Text Box 12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18" name="Text Box 13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3319" name="Text Box 14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3320" name="Text Box 15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76" name="Text Box 16"/>
          <p:cNvSpPr txBox="1">
            <a:spLocks noChangeArrowheads="1"/>
          </p:cNvSpPr>
          <p:nvPr/>
        </p:nvSpPr>
        <p:spPr bwMode="auto">
          <a:xfrm>
            <a:off x="868363" y="1590675"/>
            <a:ext cx="80295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What is the difference between LOOK and C-LOOK?</a:t>
            </a:r>
          </a:p>
          <a:p>
            <a:pPr algn="l" eaLnBrk="1" hangingPunct="1">
              <a:buFontTx/>
              <a:buAutoNum type="arabicParenR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07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DCA3CDC-AA2A-4384-A805-457ACDEEE250}" type="slidenum">
              <a:rPr lang="en-US"/>
              <a:pPr>
                <a:defRPr/>
              </a:pPr>
              <a:t>12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557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Follow Up Assignment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476250" y="1652588"/>
            <a:ext cx="802957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    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6360" name="Text Box 8"/>
          <p:cNvSpPr txBox="1">
            <a:spLocks noChangeArrowheads="1"/>
          </p:cNvSpPr>
          <p:nvPr/>
        </p:nvSpPr>
        <p:spPr bwMode="auto">
          <a:xfrm>
            <a:off x="868363" y="1590675"/>
            <a:ext cx="8029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How does C-SCAN work?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0143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6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B445C842-AE74-473E-94E5-B92C904004DC}" type="slidenum">
              <a:rPr lang="en-US"/>
              <a:pPr>
                <a:defRPr/>
              </a:pPr>
              <a:t>13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5363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6813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5364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5365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904875" y="1571625"/>
            <a:ext cx="8001000" cy="739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C-SCAN does not service requests when it reverses direction.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LOOK stops at the last request block and reverses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while servicing request on the way back.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C-LOOK stops at the last request block and reverses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without servicing requests on the way back.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367" name="Text Box 14"/>
          <p:cNvSpPr txBox="1">
            <a:spLocks noChangeArrowheads="1"/>
          </p:cNvSpPr>
          <p:nvPr/>
        </p:nvSpPr>
        <p:spPr bwMode="auto">
          <a:xfrm>
            <a:off x="909638" y="1701800"/>
            <a:ext cx="265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971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4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42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A6B6467-E411-48A6-8E9C-8517E0824F5D}" type="slidenum">
              <a:rPr lang="en-US"/>
              <a:pPr>
                <a:defRPr/>
              </a:pPr>
              <a:t>14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87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00232FC2-D6E5-4FE8-A957-379E72EB5FA6}" type="slidenum">
              <a:rPr lang="en-US"/>
              <a:pPr>
                <a:defRPr/>
              </a:pPr>
              <a:t>15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778000" y="1887538"/>
            <a:ext cx="16017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>
                <a:solidFill>
                  <a:schemeClr val="tx1"/>
                </a:solidFill>
              </a:rPr>
              <a:t>Revision   </a:t>
            </a: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1719263" y="411163"/>
            <a:ext cx="27320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Next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09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FC7BC08-172B-4E40-9590-9351158239CD}" type="slidenum">
              <a:rPr lang="en-US"/>
              <a:pPr>
                <a:defRPr/>
              </a:pPr>
              <a:t>16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1171575" y="1571625"/>
            <a:ext cx="287813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secondary storage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5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8EDD051-763B-4696-97C3-5B312525EF34}" type="slidenum">
              <a:rPr lang="en-US"/>
              <a:pPr>
                <a:defRPr/>
              </a:pPr>
              <a:t>17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algn="l" eaLnBrk="1" hangingPunct="1"/>
            <a:endParaRPr lang="en-US" b="1">
              <a:solidFill>
                <a:schemeClr val="tx1"/>
              </a:solidFill>
            </a:endParaRPr>
          </a:p>
          <a:p>
            <a:pPr algn="l"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explain the function of disk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 describe how disk scheduling algorithms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  work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81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D420EB4-5811-4F3A-A041-AF571C0F7DC3}" type="slidenum">
              <a:rPr lang="en-US"/>
              <a:pPr>
                <a:defRPr/>
              </a:pPr>
              <a:t>18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603375" y="381000"/>
            <a:ext cx="6557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Key Terms you must be able to use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6725" y="1652588"/>
            <a:ext cx="81026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If you have mastered this topic, </a:t>
            </a:r>
            <a:r>
              <a:rPr lang="en-US">
                <a:solidFill>
                  <a:srgbClr val="990000"/>
                </a:solidFill>
              </a:rPr>
              <a:t>you should be able to use the following terms correctly in your assignments and exams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first come first serve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shortest seek time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9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AAEBDA6-09B9-4D8C-9120-10628E64279B}" type="slidenum">
              <a:rPr lang="en-US"/>
              <a:pPr>
                <a:defRPr/>
              </a:pPr>
              <a:t>19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6671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Secondary Storage</a:t>
            </a:r>
          </a:p>
          <a:p>
            <a:pPr algn="l"/>
            <a:endParaRPr lang="en-US" sz="3200" b="1">
              <a:solidFill>
                <a:srgbClr val="003366"/>
              </a:solidFill>
            </a:endParaRPr>
          </a:p>
          <a:p>
            <a:pPr algn="l"/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GB"/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798513" y="1609725"/>
            <a:ext cx="81026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is the lowest level of a file system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progression from magnetic tapes to disks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/>
              <a:t> </a:t>
            </a: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magnetic tapes access time is slow compared to disk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tapes are now used for storage and backup of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infrequently used data </a:t>
            </a:r>
          </a:p>
        </p:txBody>
      </p:sp>
    </p:spTree>
    <p:extLst>
      <p:ext uri="{BB962C8B-B14F-4D97-AF65-F5344CB8AC3E}">
        <p14:creationId xmlns:p14="http://schemas.microsoft.com/office/powerpoint/2010/main" val="188913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9BA2185-7188-4879-AD48-72F04EA73647}" type="slidenum">
              <a:rPr lang="en-US"/>
              <a:pPr>
                <a:defRPr/>
              </a:pPr>
              <a:t>2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1171575" y="1571625"/>
            <a:ext cx="4033838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scheduling algorithms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5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BCDDFC1-17D6-451B-8B8B-2D8B2FB8E93E}" type="slidenum">
              <a:rPr lang="en-US"/>
              <a:pPr>
                <a:defRPr/>
              </a:pPr>
              <a:t>20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676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Secondary Storage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627063" y="1652588"/>
            <a:ext cx="80454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one dimensional  layer array of logical blocks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mapped onto sectors; sector 0 – the first sector of the first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track on the outermost cylinder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35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A97C908-B37F-49CD-8210-2BF9C9098A20}" type="slidenum">
              <a:rPr lang="en-US"/>
              <a:pPr>
                <a:defRPr/>
              </a:pPr>
              <a:t>21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is the operating systems responsibility to use hardware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efficiently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criteria for disk drivers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fast access time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increase disk bandwidth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access time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seek time – time for the disk arm to move to the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     head of the cylinder containing the desired sector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rotational latency – additional time waiting for the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  disk to rotate to the desired sector of the disk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     head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8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9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73DE417-0756-4685-BF36-F153BE27A57B}" type="slidenum">
              <a:rPr lang="en-US"/>
              <a:pPr>
                <a:defRPr/>
              </a:pPr>
              <a:t>22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51237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bandwidth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total number of bytes transferred divided by the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  total time between the first request for service to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the computation of the last transfer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How do we improve access time and bandwidth?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scheduling the services of disk I/O requests in a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good order</a:t>
            </a:r>
          </a:p>
        </p:txBody>
      </p:sp>
    </p:spTree>
    <p:extLst>
      <p:ext uri="{BB962C8B-B14F-4D97-AF65-F5344CB8AC3E}">
        <p14:creationId xmlns:p14="http://schemas.microsoft.com/office/powerpoint/2010/main" val="105457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BDA4B66-66B8-4F8B-8B72-F743E79FE2FA}" type="slidenum">
              <a:rPr lang="en-US"/>
              <a:pPr>
                <a:defRPr/>
              </a:pPr>
              <a:t>23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GB"/>
          </a:p>
        </p:txBody>
      </p:sp>
      <p:sp>
        <p:nvSpPr>
          <p:cNvPr id="353285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when a process needs I/O to or from the disk, system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calls are issued to the operating system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the disk is available, the request is serviced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the disk is busy, the request will be placed on a queue</a:t>
            </a:r>
          </a:p>
        </p:txBody>
      </p:sp>
    </p:spTree>
    <p:extLst>
      <p:ext uri="{BB962C8B-B14F-4D97-AF65-F5344CB8AC3E}">
        <p14:creationId xmlns:p14="http://schemas.microsoft.com/office/powerpoint/2010/main" val="105681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82CAF18-6131-4AAF-A97C-C73FA5452AEE}" type="slidenum">
              <a:rPr lang="en-US"/>
              <a:pPr>
                <a:defRPr/>
              </a:pPr>
              <a:t>24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5254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 Algorithms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1098550" y="1492250"/>
            <a:ext cx="804545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First Come First Serve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Shortest Seek Time First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C-SCAN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C-LOOK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3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3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3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2C937D0-76A2-433F-9B7D-C47E217FEC12}" type="slidenum">
              <a:rPr lang="en-US"/>
              <a:pPr>
                <a:defRPr/>
              </a:pPr>
              <a:t>25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352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First Come First Serve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1098550" y="1508125"/>
            <a:ext cx="80454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simplest algorithm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fair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does not provide the fastest service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as request arrive they are placed on the queue and are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satisfied in the order of arrival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FBFC427-23E5-4323-91E6-AD5BCD7E159E}" type="slidenum">
              <a:rPr lang="en-US"/>
              <a:pPr>
                <a:defRPr/>
              </a:pPr>
              <a:t>26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FFFF"/>
          </a:solidFill>
          <a:ln w="12700" cap="sq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31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342032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</a:t>
            </a:r>
          </a:p>
        </p:txBody>
      </p:sp>
      <p:sp>
        <p:nvSpPr>
          <p:cNvPr id="342033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37</a:t>
            </a:r>
          </a:p>
        </p:txBody>
      </p:sp>
      <p:sp>
        <p:nvSpPr>
          <p:cNvPr id="342034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53</a:t>
            </a:r>
          </a:p>
        </p:txBody>
      </p:sp>
      <p:sp>
        <p:nvSpPr>
          <p:cNvPr id="342035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65</a:t>
            </a:r>
          </a:p>
        </p:txBody>
      </p:sp>
      <p:sp>
        <p:nvSpPr>
          <p:cNvPr id="342036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67</a:t>
            </a:r>
          </a:p>
        </p:txBody>
      </p:sp>
      <p:sp>
        <p:nvSpPr>
          <p:cNvPr id="342037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98</a:t>
            </a:r>
          </a:p>
        </p:txBody>
      </p:sp>
      <p:sp>
        <p:nvSpPr>
          <p:cNvPr id="342038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122</a:t>
            </a:r>
          </a:p>
        </p:txBody>
      </p:sp>
      <p:sp>
        <p:nvSpPr>
          <p:cNvPr id="342039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124</a:t>
            </a:r>
          </a:p>
        </p:txBody>
      </p:sp>
      <p:sp>
        <p:nvSpPr>
          <p:cNvPr id="342040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183</a:t>
            </a:r>
          </a:p>
        </p:txBody>
      </p:sp>
      <p:sp>
        <p:nvSpPr>
          <p:cNvPr id="342041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199</a:t>
            </a:r>
          </a:p>
        </p:txBody>
      </p:sp>
      <p:sp>
        <p:nvSpPr>
          <p:cNvPr id="14363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4" name="Oval 27"/>
          <p:cNvSpPr>
            <a:spLocks noChangeArrowheads="1"/>
          </p:cNvSpPr>
          <p:nvPr/>
        </p:nvSpPr>
        <p:spPr bwMode="auto">
          <a:xfrm>
            <a:off x="5715000" y="4191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5" name="Oval 28"/>
          <p:cNvSpPr>
            <a:spLocks noChangeArrowheads="1"/>
          </p:cNvSpPr>
          <p:nvPr/>
        </p:nvSpPr>
        <p:spPr bwMode="auto">
          <a:xfrm>
            <a:off x="5486400" y="3733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6" name="Oval 29"/>
          <p:cNvSpPr>
            <a:spLocks noChangeArrowheads="1"/>
          </p:cNvSpPr>
          <p:nvPr/>
        </p:nvSpPr>
        <p:spPr bwMode="auto">
          <a:xfrm>
            <a:off x="2590800" y="3429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7" name="Oval 30"/>
          <p:cNvSpPr>
            <a:spLocks noChangeArrowheads="1"/>
          </p:cNvSpPr>
          <p:nvPr/>
        </p:nvSpPr>
        <p:spPr bwMode="auto">
          <a:xfrm>
            <a:off x="7315200" y="3048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8" name="Oval 31"/>
          <p:cNvSpPr>
            <a:spLocks noChangeArrowheads="1"/>
          </p:cNvSpPr>
          <p:nvPr/>
        </p:nvSpPr>
        <p:spPr bwMode="auto">
          <a:xfrm>
            <a:off x="4572000" y="2667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9" name="Oval 32"/>
          <p:cNvSpPr>
            <a:spLocks noChangeArrowheads="1"/>
          </p:cNvSpPr>
          <p:nvPr/>
        </p:nvSpPr>
        <p:spPr bwMode="auto">
          <a:xfrm>
            <a:off x="3657600" y="4572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70" name="Oval 33"/>
          <p:cNvSpPr>
            <a:spLocks noChangeArrowheads="1"/>
          </p:cNvSpPr>
          <p:nvPr/>
        </p:nvSpPr>
        <p:spPr bwMode="auto">
          <a:xfrm>
            <a:off x="342900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71" name="Oval 34"/>
          <p:cNvSpPr>
            <a:spLocks noChangeArrowheads="1"/>
          </p:cNvSpPr>
          <p:nvPr/>
        </p:nvSpPr>
        <p:spPr bwMode="auto">
          <a:xfrm>
            <a:off x="1905000" y="4114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2051" name="AutoShape 35"/>
          <p:cNvCxnSpPr>
            <a:cxnSpLocks noChangeShapeType="1"/>
            <a:stCxn id="14363" idx="6"/>
            <a:endCxn id="14368" idx="2"/>
          </p:cNvCxnSpPr>
          <p:nvPr/>
        </p:nvCxnSpPr>
        <p:spPr bwMode="auto">
          <a:xfrm>
            <a:off x="3105150" y="2133600"/>
            <a:ext cx="1466850" cy="609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2" name="AutoShape 36"/>
          <p:cNvCxnSpPr>
            <a:cxnSpLocks noChangeShapeType="1"/>
            <a:endCxn id="14367" idx="2"/>
          </p:cNvCxnSpPr>
          <p:nvPr/>
        </p:nvCxnSpPr>
        <p:spPr bwMode="auto">
          <a:xfrm>
            <a:off x="4629150" y="2743200"/>
            <a:ext cx="268605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3" name="AutoShape 37"/>
          <p:cNvCxnSpPr>
            <a:cxnSpLocks noChangeShapeType="1"/>
            <a:stCxn id="14367" idx="6"/>
            <a:endCxn id="14366" idx="6"/>
          </p:cNvCxnSpPr>
          <p:nvPr/>
        </p:nvCxnSpPr>
        <p:spPr bwMode="auto">
          <a:xfrm flipH="1">
            <a:off x="2667000" y="3124200"/>
            <a:ext cx="47244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4" name="AutoShape 38"/>
          <p:cNvCxnSpPr>
            <a:cxnSpLocks noChangeShapeType="1"/>
            <a:stCxn id="14366" idx="6"/>
            <a:endCxn id="14365" idx="6"/>
          </p:cNvCxnSpPr>
          <p:nvPr/>
        </p:nvCxnSpPr>
        <p:spPr bwMode="auto">
          <a:xfrm>
            <a:off x="2667000" y="3505200"/>
            <a:ext cx="289560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5" name="AutoShape 39"/>
          <p:cNvCxnSpPr>
            <a:cxnSpLocks noChangeShapeType="1"/>
            <a:stCxn id="14365" idx="6"/>
            <a:endCxn id="14371" idx="6"/>
          </p:cNvCxnSpPr>
          <p:nvPr/>
        </p:nvCxnSpPr>
        <p:spPr bwMode="auto">
          <a:xfrm flipH="1">
            <a:off x="1981200" y="3810000"/>
            <a:ext cx="35814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6" name="AutoShape 40"/>
          <p:cNvCxnSpPr>
            <a:cxnSpLocks noChangeShapeType="1"/>
            <a:stCxn id="14371" idx="6"/>
            <a:endCxn id="14364" idx="6"/>
          </p:cNvCxnSpPr>
          <p:nvPr/>
        </p:nvCxnSpPr>
        <p:spPr bwMode="auto">
          <a:xfrm>
            <a:off x="1981200" y="4191000"/>
            <a:ext cx="3810000" cy="76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7" name="AutoShape 41"/>
          <p:cNvCxnSpPr>
            <a:cxnSpLocks noChangeShapeType="1"/>
            <a:stCxn id="14364" idx="3"/>
            <a:endCxn id="14370" idx="6"/>
          </p:cNvCxnSpPr>
          <p:nvPr/>
        </p:nvCxnSpPr>
        <p:spPr bwMode="auto">
          <a:xfrm flipH="1">
            <a:off x="3505200" y="4321175"/>
            <a:ext cx="2220913" cy="1746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8" name="AutoShape 42"/>
          <p:cNvCxnSpPr>
            <a:cxnSpLocks noChangeShapeType="1"/>
            <a:stCxn id="14370" idx="6"/>
            <a:endCxn id="14369" idx="2"/>
          </p:cNvCxnSpPr>
          <p:nvPr/>
        </p:nvCxnSpPr>
        <p:spPr bwMode="auto">
          <a:xfrm>
            <a:off x="3505200" y="4495800"/>
            <a:ext cx="1524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80" name="Text Box 43"/>
          <p:cNvSpPr txBox="1">
            <a:spLocks noChangeArrowheads="1"/>
          </p:cNvSpPr>
          <p:nvPr/>
        </p:nvSpPr>
        <p:spPr bwMode="auto">
          <a:xfrm>
            <a:off x="1158875" y="285750"/>
            <a:ext cx="5194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3366"/>
                </a:solidFill>
              </a:rPr>
              <a:t>First Come First Serve</a:t>
            </a:r>
          </a:p>
        </p:txBody>
      </p:sp>
      <p:sp>
        <p:nvSpPr>
          <p:cNvPr id="14381" name="Line 44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2" name="Text Box 45"/>
          <p:cNvSpPr txBox="1">
            <a:spLocks noChangeArrowheads="1"/>
          </p:cNvSpPr>
          <p:nvPr/>
        </p:nvSpPr>
        <p:spPr bwMode="auto">
          <a:xfrm>
            <a:off x="-76200" y="600075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4383" name="Text Box 46"/>
          <p:cNvSpPr txBox="1">
            <a:spLocks noChangeArrowheads="1"/>
          </p:cNvSpPr>
          <p:nvPr/>
        </p:nvSpPr>
        <p:spPr bwMode="auto">
          <a:xfrm>
            <a:off x="457200" y="64008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4384" name="Text Box 47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head starts at 53</a:t>
            </a:r>
          </a:p>
        </p:txBody>
      </p:sp>
    </p:spTree>
    <p:extLst>
      <p:ext uri="{BB962C8B-B14F-4D97-AF65-F5344CB8AC3E}">
        <p14:creationId xmlns:p14="http://schemas.microsoft.com/office/powerpoint/2010/main" val="339306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2F19FDE7-1C95-4756-BFC4-E421B4986387}" type="slidenum">
              <a:rPr lang="en-US"/>
              <a:pPr>
                <a:defRPr/>
              </a:pPr>
              <a:t>27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762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Shortest Seek Time First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1098550" y="1581150"/>
            <a:ext cx="80454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services first requests closest to the current head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position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minimizes seek time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requests can arrive at any time, requests furthest from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head will need to wait before getting serviced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68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A45BC2A-D5A7-4752-973E-1BD5B89413D1}" type="slidenum">
              <a:rPr lang="en-US"/>
              <a:pPr>
                <a:defRPr/>
              </a:pPr>
              <a:t>28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7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8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9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6401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6402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345106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53</a:t>
            </a:r>
          </a:p>
        </p:txBody>
      </p:sp>
      <p:sp>
        <p:nvSpPr>
          <p:cNvPr id="16404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6405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6406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6407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6408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6409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6410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6411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2" name="Oval 27"/>
          <p:cNvSpPr>
            <a:spLocks noChangeArrowheads="1"/>
          </p:cNvSpPr>
          <p:nvPr/>
        </p:nvSpPr>
        <p:spPr bwMode="auto">
          <a:xfrm>
            <a:off x="7239000" y="50482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3" name="Oval 28"/>
          <p:cNvSpPr>
            <a:spLocks noChangeArrowheads="1"/>
          </p:cNvSpPr>
          <p:nvPr/>
        </p:nvSpPr>
        <p:spPr bwMode="auto">
          <a:xfrm>
            <a:off x="5715000" y="4876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4" name="Oval 29"/>
          <p:cNvSpPr>
            <a:spLocks noChangeArrowheads="1"/>
          </p:cNvSpPr>
          <p:nvPr/>
        </p:nvSpPr>
        <p:spPr bwMode="auto">
          <a:xfrm>
            <a:off x="2590800" y="3429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5" name="Oval 30"/>
          <p:cNvSpPr>
            <a:spLocks noChangeArrowheads="1"/>
          </p:cNvSpPr>
          <p:nvPr/>
        </p:nvSpPr>
        <p:spPr bwMode="auto">
          <a:xfrm>
            <a:off x="3429000" y="2590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6" name="Oval 31"/>
          <p:cNvSpPr>
            <a:spLocks noChangeArrowheads="1"/>
          </p:cNvSpPr>
          <p:nvPr/>
        </p:nvSpPr>
        <p:spPr bwMode="auto">
          <a:xfrm>
            <a:off x="462915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7" name="Oval 32"/>
          <p:cNvSpPr>
            <a:spLocks noChangeArrowheads="1"/>
          </p:cNvSpPr>
          <p:nvPr/>
        </p:nvSpPr>
        <p:spPr bwMode="auto">
          <a:xfrm>
            <a:off x="541020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8" name="Oval 33"/>
          <p:cNvSpPr>
            <a:spLocks noChangeArrowheads="1"/>
          </p:cNvSpPr>
          <p:nvPr/>
        </p:nvSpPr>
        <p:spPr bwMode="auto">
          <a:xfrm>
            <a:off x="1905000" y="4114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9" name="Line 34"/>
          <p:cNvSpPr>
            <a:spLocks noChangeShapeType="1"/>
          </p:cNvSpPr>
          <p:nvPr/>
        </p:nvSpPr>
        <p:spPr bwMode="auto">
          <a:xfrm>
            <a:off x="0" y="1116013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123" name="Text Box 35"/>
          <p:cNvSpPr txBox="1">
            <a:spLocks noChangeArrowheads="1"/>
          </p:cNvSpPr>
          <p:nvPr/>
        </p:nvSpPr>
        <p:spPr bwMode="auto">
          <a:xfrm>
            <a:off x="1577975" y="357188"/>
            <a:ext cx="5178425" cy="5794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Shortest Seek Time First</a:t>
            </a:r>
          </a:p>
        </p:txBody>
      </p:sp>
      <p:sp>
        <p:nvSpPr>
          <p:cNvPr id="16421" name="Line 36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22" name="Text Box 37"/>
          <p:cNvSpPr txBox="1">
            <a:spLocks noChangeArrowheads="1"/>
          </p:cNvSpPr>
          <p:nvPr/>
        </p:nvSpPr>
        <p:spPr bwMode="auto">
          <a:xfrm>
            <a:off x="-76200" y="600075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6423" name="Text Box 38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6424" name="Text Box 39"/>
          <p:cNvSpPr txBox="1">
            <a:spLocks noChangeArrowheads="1"/>
          </p:cNvSpPr>
          <p:nvPr/>
        </p:nvSpPr>
        <p:spPr bwMode="auto">
          <a:xfrm>
            <a:off x="-19050" y="6248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head starts at 53</a:t>
            </a:r>
          </a:p>
        </p:txBody>
      </p:sp>
      <p:cxnSp>
        <p:nvCxnSpPr>
          <p:cNvPr id="345128" name="AutoShape 40"/>
          <p:cNvCxnSpPr>
            <a:cxnSpLocks noChangeShapeType="1"/>
            <a:stCxn id="16415" idx="6"/>
            <a:endCxn id="16414" idx="6"/>
          </p:cNvCxnSpPr>
          <p:nvPr/>
        </p:nvCxnSpPr>
        <p:spPr bwMode="auto">
          <a:xfrm flipH="1">
            <a:off x="2667000" y="2667000"/>
            <a:ext cx="838200" cy="838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29" name="AutoShape 41"/>
          <p:cNvCxnSpPr>
            <a:cxnSpLocks noChangeShapeType="1"/>
            <a:stCxn id="16416" idx="6"/>
            <a:endCxn id="16417" idx="2"/>
          </p:cNvCxnSpPr>
          <p:nvPr/>
        </p:nvCxnSpPr>
        <p:spPr bwMode="auto">
          <a:xfrm>
            <a:off x="4705350" y="4495800"/>
            <a:ext cx="7048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0" name="AutoShape 42"/>
          <p:cNvCxnSpPr>
            <a:cxnSpLocks noChangeShapeType="1"/>
            <a:stCxn id="16417" idx="2"/>
            <a:endCxn id="16413" idx="6"/>
          </p:cNvCxnSpPr>
          <p:nvPr/>
        </p:nvCxnSpPr>
        <p:spPr bwMode="auto">
          <a:xfrm>
            <a:off x="5410200" y="4724400"/>
            <a:ext cx="38100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28" name="Oval 43"/>
          <p:cNvSpPr>
            <a:spLocks noChangeArrowheads="1"/>
          </p:cNvSpPr>
          <p:nvPr/>
        </p:nvSpPr>
        <p:spPr bwMode="auto">
          <a:xfrm>
            <a:off x="3314700" y="2209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5132" name="AutoShape 44"/>
          <p:cNvCxnSpPr>
            <a:cxnSpLocks noChangeShapeType="1"/>
            <a:stCxn id="16411" idx="6"/>
            <a:endCxn id="16428" idx="2"/>
          </p:cNvCxnSpPr>
          <p:nvPr/>
        </p:nvCxnSpPr>
        <p:spPr bwMode="auto">
          <a:xfrm>
            <a:off x="3105150" y="2133600"/>
            <a:ext cx="20955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3" name="AutoShape 45"/>
          <p:cNvCxnSpPr>
            <a:cxnSpLocks noChangeShapeType="1"/>
            <a:stCxn id="16428" idx="5"/>
            <a:endCxn id="16415" idx="7"/>
          </p:cNvCxnSpPr>
          <p:nvPr/>
        </p:nvCxnSpPr>
        <p:spPr bwMode="auto">
          <a:xfrm>
            <a:off x="3379788" y="2339975"/>
            <a:ext cx="114300" cy="2730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4" name="AutoShape 46"/>
          <p:cNvCxnSpPr>
            <a:cxnSpLocks noChangeShapeType="1"/>
            <a:stCxn id="16414" idx="6"/>
            <a:endCxn id="16418" idx="7"/>
          </p:cNvCxnSpPr>
          <p:nvPr/>
        </p:nvCxnSpPr>
        <p:spPr bwMode="auto">
          <a:xfrm flipH="1">
            <a:off x="1970088" y="3505200"/>
            <a:ext cx="696912" cy="6318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5" name="AutoShape 47"/>
          <p:cNvCxnSpPr>
            <a:cxnSpLocks noChangeShapeType="1"/>
            <a:stCxn id="16418" idx="6"/>
            <a:endCxn id="16416" idx="6"/>
          </p:cNvCxnSpPr>
          <p:nvPr/>
        </p:nvCxnSpPr>
        <p:spPr bwMode="auto">
          <a:xfrm>
            <a:off x="1981200" y="4191000"/>
            <a:ext cx="272415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6" name="AutoShape 48"/>
          <p:cNvCxnSpPr>
            <a:cxnSpLocks noChangeShapeType="1"/>
            <a:stCxn id="16413" idx="6"/>
            <a:endCxn id="16412" idx="7"/>
          </p:cNvCxnSpPr>
          <p:nvPr/>
        </p:nvCxnSpPr>
        <p:spPr bwMode="auto">
          <a:xfrm>
            <a:off x="5791200" y="4953000"/>
            <a:ext cx="1512888" cy="1174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8509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F5D260E-EB6D-4C4B-A8FD-931EEC2EA13F}" type="slidenum">
              <a:rPr lang="en-US"/>
              <a:pPr>
                <a:defRPr/>
              </a:pPr>
              <a:t>29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42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SCAN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6117" name="Text Box 5"/>
          <p:cNvSpPr txBox="1">
            <a:spLocks noChangeArrowheads="1"/>
          </p:cNvSpPr>
          <p:nvPr/>
        </p:nvSpPr>
        <p:spPr bwMode="auto">
          <a:xfrm>
            <a:off x="1098550" y="1435100"/>
            <a:ext cx="804545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starts at one end and moves towards the other end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head reverses and moves back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when moving back, it serves requests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scans back and forth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a request arrives just in front of the head it will get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serviced first, however a request which arrives just after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back of the head, the request will need to wait till the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arm moves back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also known as the  elevator syndrome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B6874CD7-7410-41BB-ACC0-0186A0DD4430}" type="slidenum">
              <a:rPr lang="en-US"/>
              <a:pPr>
                <a:defRPr/>
              </a:pPr>
              <a:t>3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algn="l" eaLnBrk="1" hangingPunct="1"/>
            <a:endParaRPr lang="en-US" b="1">
              <a:solidFill>
                <a:schemeClr val="tx1"/>
              </a:solidFill>
            </a:endParaRPr>
          </a:p>
          <a:p>
            <a:pPr algn="l"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describe how disk scheduling algorithms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work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36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39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B63412F-F21E-44A5-80FA-675C6FAF5AE6}" type="slidenum">
              <a:rPr lang="en-US"/>
              <a:pPr>
                <a:defRPr/>
              </a:pPr>
              <a:t>30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357313" y="1860550"/>
            <a:ext cx="6461125" cy="3657600"/>
          </a:xfrm>
          <a:prstGeom prst="rect">
            <a:avLst/>
          </a:prstGeom>
          <a:solidFill>
            <a:srgbClr val="CC99FF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7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8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8449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8450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18451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53</a:t>
            </a:r>
          </a:p>
        </p:txBody>
      </p:sp>
      <p:sp>
        <p:nvSpPr>
          <p:cNvPr id="18452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8453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8454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8455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8456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8457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8458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8459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0" name="Oval 27"/>
          <p:cNvSpPr>
            <a:spLocks noChangeArrowheads="1"/>
          </p:cNvSpPr>
          <p:nvPr/>
        </p:nvSpPr>
        <p:spPr bwMode="auto">
          <a:xfrm>
            <a:off x="7239000" y="50482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1" name="Oval 28"/>
          <p:cNvSpPr>
            <a:spLocks noChangeArrowheads="1"/>
          </p:cNvSpPr>
          <p:nvPr/>
        </p:nvSpPr>
        <p:spPr bwMode="auto">
          <a:xfrm>
            <a:off x="5562600" y="4876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2" name="Oval 29"/>
          <p:cNvSpPr>
            <a:spLocks noChangeArrowheads="1"/>
          </p:cNvSpPr>
          <p:nvPr/>
        </p:nvSpPr>
        <p:spPr bwMode="auto">
          <a:xfrm>
            <a:off x="1371600" y="3200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3" name="Oval 30"/>
          <p:cNvSpPr>
            <a:spLocks noChangeArrowheads="1"/>
          </p:cNvSpPr>
          <p:nvPr/>
        </p:nvSpPr>
        <p:spPr bwMode="auto">
          <a:xfrm>
            <a:off x="1790700" y="28384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4" name="Oval 31"/>
          <p:cNvSpPr>
            <a:spLocks noChangeArrowheads="1"/>
          </p:cNvSpPr>
          <p:nvPr/>
        </p:nvSpPr>
        <p:spPr bwMode="auto">
          <a:xfrm>
            <a:off x="462915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5" name="Oval 32"/>
          <p:cNvSpPr>
            <a:spLocks noChangeArrowheads="1"/>
          </p:cNvSpPr>
          <p:nvPr/>
        </p:nvSpPr>
        <p:spPr bwMode="auto">
          <a:xfrm>
            <a:off x="529590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6" name="Oval 33"/>
          <p:cNvSpPr>
            <a:spLocks noChangeArrowheads="1"/>
          </p:cNvSpPr>
          <p:nvPr/>
        </p:nvSpPr>
        <p:spPr bwMode="auto">
          <a:xfrm>
            <a:off x="3276600" y="4038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194" name="Text Box 34"/>
          <p:cNvSpPr txBox="1">
            <a:spLocks noChangeArrowheads="1"/>
          </p:cNvSpPr>
          <p:nvPr/>
        </p:nvSpPr>
        <p:spPr bwMode="auto">
          <a:xfrm>
            <a:off x="1143000" y="431800"/>
            <a:ext cx="2319338" cy="5794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SCAN</a:t>
            </a:r>
          </a:p>
        </p:txBody>
      </p:sp>
      <p:sp>
        <p:nvSpPr>
          <p:cNvPr id="18468" name="Line 3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9" name="Text Box 36"/>
          <p:cNvSpPr txBox="1">
            <a:spLocks noChangeArrowheads="1"/>
          </p:cNvSpPr>
          <p:nvPr/>
        </p:nvSpPr>
        <p:spPr bwMode="auto">
          <a:xfrm>
            <a:off x="-76200" y="6000750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 b="1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8470" name="Text Box 37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8471" name="Text Box 38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head starts at 53</a:t>
            </a:r>
          </a:p>
        </p:txBody>
      </p:sp>
      <p:sp>
        <p:nvSpPr>
          <p:cNvPr id="18472" name="Oval 39"/>
          <p:cNvSpPr>
            <a:spLocks noChangeArrowheads="1"/>
          </p:cNvSpPr>
          <p:nvPr/>
        </p:nvSpPr>
        <p:spPr bwMode="auto">
          <a:xfrm>
            <a:off x="2514600" y="2514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3" name="Oval 40"/>
          <p:cNvSpPr>
            <a:spLocks noChangeArrowheads="1"/>
          </p:cNvSpPr>
          <p:nvPr/>
        </p:nvSpPr>
        <p:spPr bwMode="auto">
          <a:xfrm>
            <a:off x="3486150" y="40576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201" name="AutoShape 41"/>
          <p:cNvCxnSpPr>
            <a:cxnSpLocks noChangeShapeType="1"/>
            <a:stCxn id="18459" idx="2"/>
            <a:endCxn id="18472" idx="7"/>
          </p:cNvCxnSpPr>
          <p:nvPr/>
        </p:nvCxnSpPr>
        <p:spPr bwMode="auto">
          <a:xfrm flipH="1">
            <a:off x="2579688" y="2133600"/>
            <a:ext cx="449262" cy="4032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2" name="AutoShape 42"/>
          <p:cNvCxnSpPr>
            <a:cxnSpLocks noChangeShapeType="1"/>
            <a:stCxn id="18472" idx="6"/>
            <a:endCxn id="18463" idx="6"/>
          </p:cNvCxnSpPr>
          <p:nvPr/>
        </p:nvCxnSpPr>
        <p:spPr bwMode="auto">
          <a:xfrm flipH="1">
            <a:off x="1866900" y="2590800"/>
            <a:ext cx="723900" cy="3238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3" name="AutoShape 43"/>
          <p:cNvCxnSpPr>
            <a:cxnSpLocks noChangeShapeType="1"/>
            <a:stCxn id="18463" idx="6"/>
            <a:endCxn id="18462" idx="7"/>
          </p:cNvCxnSpPr>
          <p:nvPr/>
        </p:nvCxnSpPr>
        <p:spPr bwMode="auto">
          <a:xfrm flipH="1">
            <a:off x="1436688" y="2914650"/>
            <a:ext cx="430212" cy="3079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4" name="AutoShape 44"/>
          <p:cNvCxnSpPr>
            <a:cxnSpLocks noChangeShapeType="1"/>
            <a:stCxn id="18462" idx="6"/>
            <a:endCxn id="18466" idx="2"/>
          </p:cNvCxnSpPr>
          <p:nvPr/>
        </p:nvCxnSpPr>
        <p:spPr bwMode="auto">
          <a:xfrm>
            <a:off x="1447800" y="3276600"/>
            <a:ext cx="1828800" cy="838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5" name="AutoShape 45"/>
          <p:cNvCxnSpPr>
            <a:cxnSpLocks noChangeShapeType="1"/>
            <a:stCxn id="18466" idx="2"/>
            <a:endCxn id="18473" idx="2"/>
          </p:cNvCxnSpPr>
          <p:nvPr/>
        </p:nvCxnSpPr>
        <p:spPr bwMode="auto">
          <a:xfrm>
            <a:off x="3276600" y="4114800"/>
            <a:ext cx="209550" cy="190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6" name="AutoShape 46"/>
          <p:cNvCxnSpPr>
            <a:cxnSpLocks noChangeShapeType="1"/>
            <a:stCxn id="18473" idx="6"/>
            <a:endCxn id="18464" idx="2"/>
          </p:cNvCxnSpPr>
          <p:nvPr/>
        </p:nvCxnSpPr>
        <p:spPr bwMode="auto">
          <a:xfrm>
            <a:off x="3562350" y="4133850"/>
            <a:ext cx="1066800" cy="3619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7" name="AutoShape 47"/>
          <p:cNvCxnSpPr>
            <a:cxnSpLocks noChangeShapeType="1"/>
            <a:stCxn id="18464" idx="2"/>
            <a:endCxn id="18465" idx="2"/>
          </p:cNvCxnSpPr>
          <p:nvPr/>
        </p:nvCxnSpPr>
        <p:spPr bwMode="auto">
          <a:xfrm>
            <a:off x="4629150" y="4495800"/>
            <a:ext cx="6667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8" name="AutoShape 48"/>
          <p:cNvCxnSpPr>
            <a:cxnSpLocks noChangeShapeType="1"/>
            <a:stCxn id="18465" idx="6"/>
            <a:endCxn id="18461" idx="6"/>
          </p:cNvCxnSpPr>
          <p:nvPr/>
        </p:nvCxnSpPr>
        <p:spPr bwMode="auto">
          <a:xfrm>
            <a:off x="5372100" y="4724400"/>
            <a:ext cx="26670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9" name="AutoShape 49"/>
          <p:cNvCxnSpPr>
            <a:cxnSpLocks noChangeShapeType="1"/>
            <a:stCxn id="18461" idx="6"/>
            <a:endCxn id="18460" idx="2"/>
          </p:cNvCxnSpPr>
          <p:nvPr/>
        </p:nvCxnSpPr>
        <p:spPr bwMode="auto">
          <a:xfrm>
            <a:off x="5638800" y="4953000"/>
            <a:ext cx="1600200" cy="1714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13" name="AutoShape 53"/>
          <p:cNvCxnSpPr>
            <a:cxnSpLocks noChangeShapeType="1"/>
          </p:cNvCxnSpPr>
          <p:nvPr/>
        </p:nvCxnSpPr>
        <p:spPr bwMode="auto">
          <a:xfrm>
            <a:off x="7337425" y="5099050"/>
            <a:ext cx="579438" cy="84138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6904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836B4D6-5DB4-4E7F-9F8A-CAE3581C8941}" type="slidenum">
              <a:rPr lang="en-US"/>
              <a:pPr>
                <a:defRPr/>
              </a:pPr>
              <a:t>31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Quick Review Questions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427038" y="1616075"/>
            <a:ext cx="8636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Name the three disk scheduling algorithms discussed today.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Which disk scheduling algorithm is also known as the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elevator syndrome?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5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4B91D97C-8899-4AAA-B10A-E37908766020}" type="slidenum">
              <a:rPr lang="en-US"/>
              <a:pPr>
                <a:defRPr/>
              </a:pPr>
              <a:t>32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20483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557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Follow Up Assignment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20484" name="Text Box 12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5" name="Text Box 13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0486" name="Text Box 14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7" name="Text Box 15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76" name="Text Box 16"/>
          <p:cNvSpPr txBox="1">
            <a:spLocks noChangeArrowheads="1"/>
          </p:cNvSpPr>
          <p:nvPr/>
        </p:nvSpPr>
        <p:spPr bwMode="auto">
          <a:xfrm>
            <a:off x="868363" y="1590675"/>
            <a:ext cx="8029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What are the aims of disk scheduling algorithms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20489" name="Text Box 17"/>
          <p:cNvSpPr txBox="1">
            <a:spLocks noChangeArrowheads="1"/>
          </p:cNvSpPr>
          <p:nvPr/>
        </p:nvSpPr>
        <p:spPr bwMode="auto">
          <a:xfrm>
            <a:off x="1301750" y="17748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F3234DF-C8EE-4D78-BB7C-6C01098B3BFF}" type="slidenum">
              <a:rPr lang="en-US"/>
              <a:pPr>
                <a:defRPr/>
              </a:pPr>
              <a:t>33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21507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6813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509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904875" y="1571625"/>
            <a:ext cx="8001000" cy="922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Disk scheduling algorithms aim to reduce seek time and rotational latency while increasing bandwidth.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First come first serve services request in the order that they arrive.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Shortest seek time first services request closest to the current head position.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SCAN services request by starting from the head position and moves to the end of the disk, then reverses and moves towards the other end.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511" name="Text Box 14"/>
          <p:cNvSpPr txBox="1">
            <a:spLocks noChangeArrowheads="1"/>
          </p:cNvSpPr>
          <p:nvPr/>
        </p:nvSpPr>
        <p:spPr bwMode="auto">
          <a:xfrm>
            <a:off x="909638" y="1701800"/>
            <a:ext cx="265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85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6B76FAD-7A98-4F8B-BAE0-C76CE306F878}" type="slidenum">
              <a:rPr lang="en-US"/>
              <a:pPr>
                <a:defRPr/>
              </a:pPr>
              <a:t>34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3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E9ED65B7-5B9B-4B0E-838E-9F788C59689C}" type="slidenum">
              <a:rPr lang="en-US"/>
              <a:pPr>
                <a:defRPr/>
              </a:pPr>
              <a:t>4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603375" y="381000"/>
            <a:ext cx="6557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Key Terms you must be able to use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6725" y="1652588"/>
            <a:ext cx="81026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If you have mastered this topic, </a:t>
            </a:r>
            <a:r>
              <a:rPr lang="en-US">
                <a:solidFill>
                  <a:srgbClr val="990000"/>
                </a:solidFill>
              </a:rPr>
              <a:t>you should be able to use the following terms correctly in your assignments and exams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C-SCAN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LOOK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C-LOOK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14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F9E8A7F-D639-4386-8E71-13C638A75BFE}" type="slidenum">
              <a:rPr lang="en-US"/>
              <a:pPr>
                <a:defRPr/>
              </a:pPr>
              <a:t>5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74307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C-SCAN</a:t>
            </a:r>
          </a:p>
          <a:p>
            <a:pPr algn="l"/>
            <a:endParaRPr lang="en-US" sz="3200" b="1">
              <a:solidFill>
                <a:srgbClr val="003366"/>
              </a:solidFill>
            </a:endParaRPr>
          </a:p>
          <a:p>
            <a:pPr algn="l"/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566738" y="1609725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like SCAN, C-SCAN is a variant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is a circular scan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starts from the head and moves to an end; then the arm 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moves back without servicing any request </a:t>
            </a:r>
          </a:p>
        </p:txBody>
      </p:sp>
    </p:spTree>
    <p:extLst>
      <p:ext uri="{BB962C8B-B14F-4D97-AF65-F5344CB8AC3E}">
        <p14:creationId xmlns:p14="http://schemas.microsoft.com/office/powerpoint/2010/main" val="35546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BA10A131-18F1-47C2-9672-FB210B57BE17}" type="slidenum">
              <a:rPr lang="en-US"/>
              <a:pPr>
                <a:defRPr/>
              </a:pPr>
              <a:t>6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FFCC99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196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7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8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0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1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2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3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4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5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6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7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08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8209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8210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349202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667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53</a:t>
            </a:r>
          </a:p>
        </p:txBody>
      </p:sp>
      <p:sp>
        <p:nvSpPr>
          <p:cNvPr id="8212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8213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8214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8215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8216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8217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8218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8219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0" name="Oval 27"/>
          <p:cNvSpPr>
            <a:spLocks noChangeArrowheads="1"/>
          </p:cNvSpPr>
          <p:nvPr/>
        </p:nvSpPr>
        <p:spPr bwMode="auto">
          <a:xfrm>
            <a:off x="2362200" y="5257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1" name="Oval 28"/>
          <p:cNvSpPr>
            <a:spLocks noChangeArrowheads="1"/>
          </p:cNvSpPr>
          <p:nvPr/>
        </p:nvSpPr>
        <p:spPr bwMode="auto">
          <a:xfrm>
            <a:off x="1752600" y="5029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2" name="Oval 29"/>
          <p:cNvSpPr>
            <a:spLocks noChangeArrowheads="1"/>
          </p:cNvSpPr>
          <p:nvPr/>
        </p:nvSpPr>
        <p:spPr bwMode="auto">
          <a:xfrm>
            <a:off x="4572000" y="2819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3" name="Oval 30"/>
          <p:cNvSpPr>
            <a:spLocks noChangeArrowheads="1"/>
          </p:cNvSpPr>
          <p:nvPr/>
        </p:nvSpPr>
        <p:spPr bwMode="auto">
          <a:xfrm>
            <a:off x="3429000" y="2438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4" name="Oval 31"/>
          <p:cNvSpPr>
            <a:spLocks noChangeArrowheads="1"/>
          </p:cNvSpPr>
          <p:nvPr/>
        </p:nvSpPr>
        <p:spPr bwMode="auto">
          <a:xfrm>
            <a:off x="7239000" y="3657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5" name="Oval 32"/>
          <p:cNvSpPr>
            <a:spLocks noChangeArrowheads="1"/>
          </p:cNvSpPr>
          <p:nvPr/>
        </p:nvSpPr>
        <p:spPr bwMode="auto">
          <a:xfrm>
            <a:off x="7772400" y="3733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6" name="Oval 33"/>
          <p:cNvSpPr>
            <a:spLocks noChangeArrowheads="1"/>
          </p:cNvSpPr>
          <p:nvPr/>
        </p:nvSpPr>
        <p:spPr bwMode="auto">
          <a:xfrm>
            <a:off x="5562600" y="3276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27" name="Text Box 34"/>
          <p:cNvSpPr txBox="1">
            <a:spLocks noChangeArrowheads="1"/>
          </p:cNvSpPr>
          <p:nvPr/>
        </p:nvSpPr>
        <p:spPr bwMode="auto">
          <a:xfrm>
            <a:off x="982663" y="373063"/>
            <a:ext cx="3203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3366"/>
                </a:solidFill>
              </a:rPr>
              <a:t>C-SCAN</a:t>
            </a:r>
          </a:p>
        </p:txBody>
      </p:sp>
      <p:sp>
        <p:nvSpPr>
          <p:cNvPr id="8228" name="Line 3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29" name="Text Box 36"/>
          <p:cNvSpPr txBox="1">
            <a:spLocks noChangeArrowheads="1"/>
          </p:cNvSpPr>
          <p:nvPr/>
        </p:nvSpPr>
        <p:spPr bwMode="auto">
          <a:xfrm>
            <a:off x="-76200" y="6000750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queue = 98,183,37,122,14,124,65,67</a:t>
            </a:r>
          </a:p>
        </p:txBody>
      </p:sp>
      <p:sp>
        <p:nvSpPr>
          <p:cNvPr id="8230" name="Text Box 37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8231" name="Text Box 38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head starts at 53</a:t>
            </a:r>
          </a:p>
        </p:txBody>
      </p:sp>
      <p:sp>
        <p:nvSpPr>
          <p:cNvPr id="8232" name="Oval 39"/>
          <p:cNvSpPr>
            <a:spLocks noChangeArrowheads="1"/>
          </p:cNvSpPr>
          <p:nvPr/>
        </p:nvSpPr>
        <p:spPr bwMode="auto">
          <a:xfrm>
            <a:off x="3276600" y="2286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33" name="Oval 40"/>
          <p:cNvSpPr>
            <a:spLocks noChangeArrowheads="1"/>
          </p:cNvSpPr>
          <p:nvPr/>
        </p:nvSpPr>
        <p:spPr bwMode="auto">
          <a:xfrm>
            <a:off x="5410200" y="3124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9225" name="AutoShape 41"/>
          <p:cNvCxnSpPr>
            <a:cxnSpLocks noChangeShapeType="1"/>
            <a:stCxn id="8219" idx="2"/>
            <a:endCxn id="8232" idx="6"/>
          </p:cNvCxnSpPr>
          <p:nvPr/>
        </p:nvCxnSpPr>
        <p:spPr bwMode="auto">
          <a:xfrm>
            <a:off x="3028950" y="2133600"/>
            <a:ext cx="3238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26" name="AutoShape 42"/>
          <p:cNvCxnSpPr>
            <a:cxnSpLocks noChangeShapeType="1"/>
            <a:stCxn id="8232" idx="6"/>
            <a:endCxn id="8223" idx="6"/>
          </p:cNvCxnSpPr>
          <p:nvPr/>
        </p:nvCxnSpPr>
        <p:spPr bwMode="auto">
          <a:xfrm>
            <a:off x="3352800" y="2362200"/>
            <a:ext cx="1524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27" name="AutoShape 43"/>
          <p:cNvCxnSpPr>
            <a:cxnSpLocks noChangeShapeType="1"/>
            <a:stCxn id="8223" idx="6"/>
            <a:endCxn id="8222" idx="2"/>
          </p:cNvCxnSpPr>
          <p:nvPr/>
        </p:nvCxnSpPr>
        <p:spPr bwMode="auto">
          <a:xfrm>
            <a:off x="3505200" y="2514600"/>
            <a:ext cx="10668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28" name="AutoShape 44"/>
          <p:cNvCxnSpPr>
            <a:cxnSpLocks noChangeShapeType="1"/>
            <a:stCxn id="8222" idx="2"/>
            <a:endCxn id="8233" idx="2"/>
          </p:cNvCxnSpPr>
          <p:nvPr/>
        </p:nvCxnSpPr>
        <p:spPr bwMode="auto">
          <a:xfrm>
            <a:off x="4572000" y="2895600"/>
            <a:ext cx="83820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29" name="AutoShape 45"/>
          <p:cNvCxnSpPr>
            <a:cxnSpLocks noChangeShapeType="1"/>
            <a:stCxn id="8233" idx="2"/>
            <a:endCxn id="8226" idx="6"/>
          </p:cNvCxnSpPr>
          <p:nvPr/>
        </p:nvCxnSpPr>
        <p:spPr bwMode="auto">
          <a:xfrm>
            <a:off x="5410200" y="3200400"/>
            <a:ext cx="2286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0" name="AutoShape 46"/>
          <p:cNvCxnSpPr>
            <a:cxnSpLocks noChangeShapeType="1"/>
            <a:stCxn id="8226" idx="2"/>
            <a:endCxn id="8224" idx="6"/>
          </p:cNvCxnSpPr>
          <p:nvPr/>
        </p:nvCxnSpPr>
        <p:spPr bwMode="auto">
          <a:xfrm>
            <a:off x="5562600" y="3352800"/>
            <a:ext cx="17526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1" name="AutoShape 47"/>
          <p:cNvCxnSpPr>
            <a:cxnSpLocks noChangeShapeType="1"/>
            <a:stCxn id="8224" idx="6"/>
            <a:endCxn id="8225" idx="6"/>
          </p:cNvCxnSpPr>
          <p:nvPr/>
        </p:nvCxnSpPr>
        <p:spPr bwMode="auto">
          <a:xfrm>
            <a:off x="7315200" y="3733800"/>
            <a:ext cx="533400" cy="76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41" name="Oval 48"/>
          <p:cNvSpPr>
            <a:spLocks noChangeArrowheads="1"/>
          </p:cNvSpPr>
          <p:nvPr/>
        </p:nvSpPr>
        <p:spPr bwMode="auto">
          <a:xfrm>
            <a:off x="139065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9233" name="AutoShape 49"/>
          <p:cNvCxnSpPr>
            <a:cxnSpLocks noChangeShapeType="1"/>
            <a:stCxn id="8225" idx="2"/>
            <a:endCxn id="8241" idx="6"/>
          </p:cNvCxnSpPr>
          <p:nvPr/>
        </p:nvCxnSpPr>
        <p:spPr bwMode="auto">
          <a:xfrm flipH="1">
            <a:off x="1466850" y="3810000"/>
            <a:ext cx="6305550" cy="914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4" name="AutoShape 50"/>
          <p:cNvCxnSpPr>
            <a:cxnSpLocks noChangeShapeType="1"/>
            <a:stCxn id="8241" idx="6"/>
            <a:endCxn id="8221" idx="7"/>
          </p:cNvCxnSpPr>
          <p:nvPr/>
        </p:nvCxnSpPr>
        <p:spPr bwMode="auto">
          <a:xfrm>
            <a:off x="1466850" y="4724400"/>
            <a:ext cx="350838" cy="3270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9235" name="AutoShape 51"/>
          <p:cNvCxnSpPr>
            <a:cxnSpLocks noChangeShapeType="1"/>
            <a:stCxn id="8221" idx="7"/>
            <a:endCxn id="8220" idx="2"/>
          </p:cNvCxnSpPr>
          <p:nvPr/>
        </p:nvCxnSpPr>
        <p:spPr bwMode="auto">
          <a:xfrm>
            <a:off x="1817688" y="5051425"/>
            <a:ext cx="544512" cy="2825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9989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B65DF46-70EB-4253-9FE2-7ED47F1831D8}" type="slidenum">
              <a:rPr lang="en-US"/>
              <a:pPr>
                <a:defRPr/>
              </a:pPr>
              <a:t>7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719263" y="409575"/>
            <a:ext cx="1427162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LOOK</a:t>
            </a:r>
            <a:r>
              <a:rPr lang="en-US" sz="3200" b="1">
                <a:solidFill>
                  <a:srgbClr val="003366"/>
                </a:solidFill>
                <a:latin typeface="Arial" charset="0"/>
              </a:rPr>
              <a:t> 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336550" y="1643063"/>
            <a:ext cx="8431213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goes as far as the final request; not to the end of the disk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like SCAN and C-SCAN, the disk arm moves from one end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to the other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62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41C7A4B-46E5-452A-9EAA-A17EF1B97951}" type="slidenum">
              <a:rPr lang="en-US"/>
              <a:pPr>
                <a:defRPr/>
              </a:pPr>
              <a:t>8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4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5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6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49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1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3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4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5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56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0257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0258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10259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53</a:t>
            </a:r>
          </a:p>
        </p:txBody>
      </p:sp>
      <p:sp>
        <p:nvSpPr>
          <p:cNvPr id="10260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0261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0262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0263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0264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0265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0266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0267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8" name="Oval 27"/>
          <p:cNvSpPr>
            <a:spLocks noChangeArrowheads="1"/>
          </p:cNvSpPr>
          <p:nvPr/>
        </p:nvSpPr>
        <p:spPr bwMode="auto">
          <a:xfrm>
            <a:off x="7239000" y="50482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9" name="Oval 28"/>
          <p:cNvSpPr>
            <a:spLocks noChangeArrowheads="1"/>
          </p:cNvSpPr>
          <p:nvPr/>
        </p:nvSpPr>
        <p:spPr bwMode="auto">
          <a:xfrm>
            <a:off x="5562600" y="4876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70" name="Oval 29"/>
          <p:cNvSpPr>
            <a:spLocks noChangeArrowheads="1"/>
          </p:cNvSpPr>
          <p:nvPr/>
        </p:nvSpPr>
        <p:spPr bwMode="auto">
          <a:xfrm>
            <a:off x="1790700" y="28384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71" name="Oval 30"/>
          <p:cNvSpPr>
            <a:spLocks noChangeArrowheads="1"/>
          </p:cNvSpPr>
          <p:nvPr/>
        </p:nvSpPr>
        <p:spPr bwMode="auto">
          <a:xfrm>
            <a:off x="462915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72" name="Oval 31"/>
          <p:cNvSpPr>
            <a:spLocks noChangeArrowheads="1"/>
          </p:cNvSpPr>
          <p:nvPr/>
        </p:nvSpPr>
        <p:spPr bwMode="auto">
          <a:xfrm>
            <a:off x="529590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73" name="Oval 32"/>
          <p:cNvSpPr>
            <a:spLocks noChangeArrowheads="1"/>
          </p:cNvSpPr>
          <p:nvPr/>
        </p:nvSpPr>
        <p:spPr bwMode="auto">
          <a:xfrm>
            <a:off x="3276600" y="4038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74" name="Text Box 33"/>
          <p:cNvSpPr txBox="1">
            <a:spLocks noChangeArrowheads="1"/>
          </p:cNvSpPr>
          <p:nvPr/>
        </p:nvSpPr>
        <p:spPr bwMode="auto">
          <a:xfrm>
            <a:off x="1360488" y="387350"/>
            <a:ext cx="21732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3366"/>
                </a:solidFill>
              </a:rPr>
              <a:t>LOOK</a:t>
            </a:r>
          </a:p>
        </p:txBody>
      </p:sp>
      <p:sp>
        <p:nvSpPr>
          <p:cNvPr id="10275" name="Line 34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76" name="Text Box 35"/>
          <p:cNvSpPr txBox="1">
            <a:spLocks noChangeArrowheads="1"/>
          </p:cNvSpPr>
          <p:nvPr/>
        </p:nvSpPr>
        <p:spPr bwMode="auto">
          <a:xfrm>
            <a:off x="-76200" y="600075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0277" name="Text Box 36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0278" name="Text Box 37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head starts at 53</a:t>
            </a:r>
          </a:p>
        </p:txBody>
      </p:sp>
      <p:sp>
        <p:nvSpPr>
          <p:cNvPr id="10279" name="Oval 38"/>
          <p:cNvSpPr>
            <a:spLocks noChangeArrowheads="1"/>
          </p:cNvSpPr>
          <p:nvPr/>
        </p:nvSpPr>
        <p:spPr bwMode="auto">
          <a:xfrm>
            <a:off x="2514600" y="2514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80" name="Oval 39"/>
          <p:cNvSpPr>
            <a:spLocks noChangeArrowheads="1"/>
          </p:cNvSpPr>
          <p:nvPr/>
        </p:nvSpPr>
        <p:spPr bwMode="auto">
          <a:xfrm>
            <a:off x="3486150" y="40576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52296" name="AutoShape 40"/>
          <p:cNvCxnSpPr>
            <a:cxnSpLocks noChangeShapeType="1"/>
            <a:stCxn id="10267" idx="2"/>
            <a:endCxn id="10279" idx="7"/>
          </p:cNvCxnSpPr>
          <p:nvPr/>
        </p:nvCxnSpPr>
        <p:spPr bwMode="auto">
          <a:xfrm flipH="1">
            <a:off x="2579688" y="2133600"/>
            <a:ext cx="449262" cy="4032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97" name="AutoShape 41"/>
          <p:cNvCxnSpPr>
            <a:cxnSpLocks noChangeShapeType="1"/>
            <a:stCxn id="10279" idx="6"/>
            <a:endCxn id="10270" idx="6"/>
          </p:cNvCxnSpPr>
          <p:nvPr/>
        </p:nvCxnSpPr>
        <p:spPr bwMode="auto">
          <a:xfrm flipH="1">
            <a:off x="1866900" y="2590800"/>
            <a:ext cx="723900" cy="3238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98" name="AutoShape 42"/>
          <p:cNvCxnSpPr>
            <a:cxnSpLocks noChangeShapeType="1"/>
            <a:stCxn id="10270" idx="3"/>
            <a:endCxn id="10273" idx="2"/>
          </p:cNvCxnSpPr>
          <p:nvPr/>
        </p:nvCxnSpPr>
        <p:spPr bwMode="auto">
          <a:xfrm>
            <a:off x="1801813" y="2968625"/>
            <a:ext cx="1474787" cy="11461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299" name="AutoShape 43"/>
          <p:cNvCxnSpPr>
            <a:cxnSpLocks noChangeShapeType="1"/>
            <a:stCxn id="10273" idx="2"/>
            <a:endCxn id="10280" idx="2"/>
          </p:cNvCxnSpPr>
          <p:nvPr/>
        </p:nvCxnSpPr>
        <p:spPr bwMode="auto">
          <a:xfrm>
            <a:off x="3276600" y="4114800"/>
            <a:ext cx="209550" cy="190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300" name="AutoShape 44"/>
          <p:cNvCxnSpPr>
            <a:cxnSpLocks noChangeShapeType="1"/>
            <a:stCxn id="10280" idx="6"/>
            <a:endCxn id="10271" idx="2"/>
          </p:cNvCxnSpPr>
          <p:nvPr/>
        </p:nvCxnSpPr>
        <p:spPr bwMode="auto">
          <a:xfrm>
            <a:off x="3562350" y="4133850"/>
            <a:ext cx="1066800" cy="3619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301" name="AutoShape 45"/>
          <p:cNvCxnSpPr>
            <a:cxnSpLocks noChangeShapeType="1"/>
            <a:stCxn id="10271" idx="2"/>
            <a:endCxn id="10272" idx="2"/>
          </p:cNvCxnSpPr>
          <p:nvPr/>
        </p:nvCxnSpPr>
        <p:spPr bwMode="auto">
          <a:xfrm>
            <a:off x="4629150" y="4495800"/>
            <a:ext cx="6667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302" name="AutoShape 46"/>
          <p:cNvCxnSpPr>
            <a:cxnSpLocks noChangeShapeType="1"/>
            <a:stCxn id="10272" idx="6"/>
            <a:endCxn id="10269" idx="6"/>
          </p:cNvCxnSpPr>
          <p:nvPr/>
        </p:nvCxnSpPr>
        <p:spPr bwMode="auto">
          <a:xfrm>
            <a:off x="5372100" y="4724400"/>
            <a:ext cx="26670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52303" name="AutoShape 47"/>
          <p:cNvCxnSpPr>
            <a:cxnSpLocks noChangeShapeType="1"/>
            <a:stCxn id="10269" idx="6"/>
            <a:endCxn id="10268" idx="2"/>
          </p:cNvCxnSpPr>
          <p:nvPr/>
        </p:nvCxnSpPr>
        <p:spPr bwMode="auto">
          <a:xfrm>
            <a:off x="5638800" y="4953000"/>
            <a:ext cx="1600200" cy="1714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9806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AD3DC6F6-6529-4CF8-BE79-A180FFBDFFC2}" type="slidenum">
              <a:rPr lang="en-US"/>
              <a:pPr>
                <a:defRPr/>
              </a:pPr>
              <a:t>9</a:t>
            </a:fld>
            <a:r>
              <a:rPr lang="en-US"/>
              <a:t> of 15</a:t>
            </a:r>
          </a:p>
          <a:p>
            <a:pPr>
              <a:defRPr/>
            </a:pPr>
            <a:endParaRPr lang="en-US"/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766888" y="381000"/>
            <a:ext cx="18557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r>
              <a:rPr lang="en-US" sz="3200" b="1">
                <a:solidFill>
                  <a:srgbClr val="003366"/>
                </a:solidFill>
              </a:rPr>
              <a:t>C-LOOK</a:t>
            </a:r>
            <a:r>
              <a:rPr lang="en-US" sz="3200" b="1">
                <a:solidFill>
                  <a:srgbClr val="003366"/>
                </a:solidFill>
                <a:latin typeface="Arial" charset="0"/>
              </a:rPr>
              <a:t> 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53286" name="Text Box 6"/>
          <p:cNvSpPr txBox="1">
            <a:spLocks noChangeArrowheads="1"/>
          </p:cNvSpPr>
          <p:nvPr/>
        </p:nvSpPr>
        <p:spPr bwMode="auto">
          <a:xfrm>
            <a:off x="339725" y="1730375"/>
            <a:ext cx="8526463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starts from the current head and moves towards the end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stops at the last request without going to the end of the disk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reverses without serving any request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97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3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3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3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3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3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32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10</TotalTime>
  <Pages>11</Pages>
  <Words>1088</Words>
  <Application>Microsoft Office PowerPoint</Application>
  <PresentationFormat>On-screen Show (4:3)</PresentationFormat>
  <Paragraphs>445</Paragraphs>
  <Slides>34</Slides>
  <Notes>25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APUtemplate-Level_3</vt:lpstr>
      <vt:lpstr>Secondary Storage Disk Scheduling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17</cp:revision>
  <cp:lastPrinted>2014-09-22T10:03:59Z</cp:lastPrinted>
  <dcterms:created xsi:type="dcterms:W3CDTF">2014-09-22T08:49:09Z</dcterms:created>
  <dcterms:modified xsi:type="dcterms:W3CDTF">2014-09-22T10:04:40Z</dcterms:modified>
</cp:coreProperties>
</file>